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8" r:id="rId4"/>
    <p:sldId id="269" r:id="rId5"/>
    <p:sldId id="266" r:id="rId6"/>
    <p:sldId id="260" r:id="rId7"/>
    <p:sldId id="271" r:id="rId8"/>
    <p:sldId id="27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6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1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EA541-CF96-4EA1-9C63-0D66C33F1FCC}" type="datetimeFigureOut">
              <a:rPr lang="uk-UA" smtClean="0"/>
              <a:t>05.06.2020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A015C-9628-4D4D-9EEF-848EDCC8A94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0286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E785-0062-47A5-B1D9-11ADFCA1B03D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0509-F638-42D9-8DF2-F54B8CC59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231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E785-0062-47A5-B1D9-11ADFCA1B03D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0509-F638-42D9-8DF2-F54B8CC59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30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E785-0062-47A5-B1D9-11ADFCA1B03D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0509-F638-42D9-8DF2-F54B8CC59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620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E785-0062-47A5-B1D9-11ADFCA1B03D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0509-F638-42D9-8DF2-F54B8CC59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898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E785-0062-47A5-B1D9-11ADFCA1B03D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0509-F638-42D9-8DF2-F54B8CC59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764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E785-0062-47A5-B1D9-11ADFCA1B03D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0509-F638-42D9-8DF2-F54B8CC59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16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E785-0062-47A5-B1D9-11ADFCA1B03D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0509-F638-42D9-8DF2-F54B8CC59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31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E785-0062-47A5-B1D9-11ADFCA1B03D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0509-F638-42D9-8DF2-F54B8CC59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70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E785-0062-47A5-B1D9-11ADFCA1B03D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0509-F638-42D9-8DF2-F54B8CC59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830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E785-0062-47A5-B1D9-11ADFCA1B03D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0509-F638-42D9-8DF2-F54B8CC59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985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E785-0062-47A5-B1D9-11ADFCA1B03D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0509-F638-42D9-8DF2-F54B8CC59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730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BE785-0062-47A5-B1D9-11ADFCA1B03D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70509-F638-42D9-8DF2-F54B8CC59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93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33381" y="5588001"/>
            <a:ext cx="3154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иконала доцентка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Гайдаєнко І.В.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37381" y="29804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6000" b="1" dirty="0" smtClean="0">
                <a:latin typeface="Monotype Corsiva" panose="03010101010201010101" pitchFamily="66" charset="0"/>
              </a:rPr>
              <a:t>Тестознавство</a:t>
            </a:r>
          </a:p>
        </p:txBody>
      </p:sp>
      <p:pic>
        <p:nvPicPr>
          <p:cNvPr id="1030" name="Picture 6" descr="Картинки по запросу кни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3" y="1190171"/>
            <a:ext cx="9782628" cy="50268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741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331672"/>
            <a:ext cx="12192000" cy="156966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uk-UA" sz="2000" b="1" i="0" dirty="0" smtClean="0">
                <a:effectLst/>
                <a:latin typeface="Open Sans"/>
              </a:rPr>
              <a:t> </a:t>
            </a:r>
            <a:r>
              <a:rPr lang="uk-UA" sz="3200" b="0" i="0" dirty="0" smtClean="0">
                <a:effectLst/>
                <a:latin typeface="Monotype Corsiva" panose="03010101010201010101" pitchFamily="66" charset="0"/>
              </a:rPr>
              <a:t>Розвиток </a:t>
            </a:r>
            <a:r>
              <a:rPr lang="uk-UA" sz="3200" b="0" i="0" dirty="0" err="1" smtClean="0">
                <a:effectLst/>
                <a:latin typeface="Monotype Corsiva" panose="03010101010201010101" pitchFamily="66" charset="0"/>
              </a:rPr>
              <a:t>текстознавтва</a:t>
            </a:r>
            <a:r>
              <a:rPr lang="uk-UA" sz="3200" b="0" i="0" dirty="0" smtClean="0">
                <a:effectLst/>
                <a:latin typeface="Monotype Corsiva" panose="03010101010201010101" pitchFamily="66" charset="0"/>
              </a:rPr>
              <a:t> відносять до останнього десятиліття ХХ ст. Найбільший </a:t>
            </a:r>
            <a:r>
              <a:rPr lang="uk-UA" sz="3200" b="0" i="0" dirty="0" err="1" smtClean="0">
                <a:effectLst/>
                <a:latin typeface="Monotype Corsiva" panose="03010101010201010101" pitchFamily="66" charset="0"/>
              </a:rPr>
              <a:t>унесок</a:t>
            </a:r>
            <a:r>
              <a:rPr lang="uk-UA" sz="3200" b="0" i="0" dirty="0" smtClean="0">
                <a:effectLst/>
                <a:latin typeface="Monotype Corsiva" panose="03010101010201010101" pitchFamily="66" charset="0"/>
              </a:rPr>
              <a:t> у розробку цієї проблеми зробили Х. </a:t>
            </a:r>
            <a:r>
              <a:rPr lang="uk-UA" sz="3200" b="0" i="0" dirty="0" err="1" smtClean="0">
                <a:effectLst/>
                <a:latin typeface="Monotype Corsiva" panose="03010101010201010101" pitchFamily="66" charset="0"/>
              </a:rPr>
              <a:t>Вейнрих</a:t>
            </a:r>
            <a:r>
              <a:rPr lang="uk-UA" sz="3200" b="0" i="0" dirty="0" smtClean="0">
                <a:effectLst/>
                <a:latin typeface="Monotype Corsiva" panose="03010101010201010101" pitchFamily="66" charset="0"/>
              </a:rPr>
              <a:t>, </a:t>
            </a:r>
            <a:r>
              <a:rPr lang="uk-UA" sz="3200" b="0" i="0" dirty="0" err="1" smtClean="0">
                <a:effectLst/>
                <a:latin typeface="Monotype Corsiva" panose="03010101010201010101" pitchFamily="66" charset="0"/>
              </a:rPr>
              <a:t>О.Воробйова</a:t>
            </a:r>
            <a:r>
              <a:rPr lang="uk-UA" sz="3200" b="0" i="0" dirty="0" smtClean="0">
                <a:effectLst/>
                <a:latin typeface="Monotype Corsiva" panose="03010101010201010101" pitchFamily="66" charset="0"/>
              </a:rPr>
              <a:t>, І. </a:t>
            </a:r>
            <a:r>
              <a:rPr lang="uk-UA" sz="3200" b="0" i="0" dirty="0" err="1" smtClean="0">
                <a:effectLst/>
                <a:latin typeface="Monotype Corsiva" panose="03010101010201010101" pitchFamily="66" charset="0"/>
              </a:rPr>
              <a:t>Гальперін</a:t>
            </a:r>
            <a:r>
              <a:rPr lang="uk-UA" sz="3200" b="0" i="0" dirty="0" smtClean="0">
                <a:effectLst/>
                <a:latin typeface="Monotype Corsiva" panose="03010101010201010101" pitchFamily="66" charset="0"/>
              </a:rPr>
              <a:t>, В. </a:t>
            </a:r>
            <a:r>
              <a:rPr lang="uk-UA" sz="3200" b="0" i="0" dirty="0" err="1" smtClean="0">
                <a:effectLst/>
                <a:latin typeface="Monotype Corsiva" panose="03010101010201010101" pitchFamily="66" charset="0"/>
              </a:rPr>
              <a:t>Дресслер</a:t>
            </a:r>
            <a:r>
              <a:rPr lang="uk-UA" sz="3200" b="0" i="0" dirty="0" smtClean="0">
                <a:effectLst/>
                <a:latin typeface="Monotype Corsiva" panose="03010101010201010101" pitchFamily="66" charset="0"/>
              </a:rPr>
              <a:t>, О. Селіванова, З. </a:t>
            </a:r>
            <a:r>
              <a:rPr lang="uk-UA" sz="3200" b="0" i="0" dirty="0" err="1" smtClean="0">
                <a:effectLst/>
                <a:latin typeface="Monotype Corsiva" panose="03010101010201010101" pitchFamily="66" charset="0"/>
              </a:rPr>
              <a:t>Тураєва</a:t>
            </a:r>
            <a:r>
              <a:rPr lang="uk-UA" sz="3200" b="0" i="0" dirty="0" smtClean="0">
                <a:effectLst/>
                <a:latin typeface="Monotype Corsiva" panose="03010101010201010101" pitchFamily="66" charset="0"/>
              </a:rPr>
              <a:t>, </a:t>
            </a:r>
            <a:r>
              <a:rPr lang="uk-UA" sz="3200" b="0" i="0" dirty="0" err="1" smtClean="0">
                <a:effectLst/>
                <a:latin typeface="Monotype Corsiva" panose="03010101010201010101" pitchFamily="66" charset="0"/>
              </a:rPr>
              <a:t>Р.Харвег</a:t>
            </a:r>
            <a:r>
              <a:rPr lang="uk-UA" sz="3200" b="0" i="0" dirty="0" smtClean="0">
                <a:effectLst/>
                <a:latin typeface="Monotype Corsiva" panose="03010101010201010101" pitchFamily="66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35396" y="6173316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0" i="0" dirty="0" smtClean="0">
                <a:effectLst/>
                <a:latin typeface="Open Sans"/>
              </a:rPr>
              <a:t>Х. </a:t>
            </a:r>
            <a:r>
              <a:rPr lang="uk-UA" b="0" i="0" dirty="0" err="1" smtClean="0">
                <a:effectLst/>
                <a:latin typeface="Open Sans"/>
              </a:rPr>
              <a:t>Вейнрих</a:t>
            </a:r>
            <a:endParaRPr lang="ru-RU" dirty="0"/>
          </a:p>
        </p:txBody>
      </p:sp>
      <p:pic>
        <p:nvPicPr>
          <p:cNvPr id="2052" name="Picture 4" descr="Картинки по запрос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00" y="2354225"/>
            <a:ext cx="2587626" cy="345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188961" y="6169941"/>
            <a:ext cx="1433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0" i="0" dirty="0" smtClean="0">
                <a:effectLst/>
                <a:latin typeface="Open Sans"/>
              </a:rPr>
              <a:t>І. </a:t>
            </a:r>
            <a:r>
              <a:rPr lang="uk-UA" b="0" i="0" dirty="0" err="1" smtClean="0">
                <a:effectLst/>
                <a:latin typeface="Open Sans"/>
              </a:rPr>
              <a:t>Гальперін</a:t>
            </a:r>
            <a:endParaRPr lang="ru-RU" dirty="0"/>
          </a:p>
        </p:txBody>
      </p:sp>
      <p:pic>
        <p:nvPicPr>
          <p:cNvPr id="2054" name="Picture 6" descr="Картинки по запросу І. Гальпері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78" y="2317194"/>
            <a:ext cx="2359644" cy="349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054" y="2762685"/>
            <a:ext cx="3535892" cy="263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44833" y="5559907"/>
            <a:ext cx="1502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0" i="0" dirty="0" smtClean="0">
                <a:effectLst/>
                <a:latin typeface="Open Sans"/>
              </a:rPr>
              <a:t>В. </a:t>
            </a:r>
            <a:r>
              <a:rPr lang="uk-UA" b="0" i="0" dirty="0" err="1" smtClean="0">
                <a:effectLst/>
                <a:latin typeface="Open Sans"/>
              </a:rPr>
              <a:t>Дресслер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4758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4457" y="232229"/>
            <a:ext cx="660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  <a:endParaRPr lang="ru-RU" sz="2400" dirty="0"/>
          </a:p>
        </p:txBody>
      </p:sp>
      <p:pic>
        <p:nvPicPr>
          <p:cNvPr id="5" name="Picture 2" descr="Картинки по запросу кни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07" y="232229"/>
            <a:ext cx="57150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979886" y="1203288"/>
            <a:ext cx="6037943" cy="4266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932" lvl="0" defTabSz="407571" fontAlgn="base" hangingPunct="0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800000"/>
              </a:buClr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altLang="uk-UA" sz="4000" b="1" dirty="0">
                <a:solidFill>
                  <a:srgbClr val="FF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Текстознавство</a:t>
            </a:r>
            <a:r>
              <a:rPr lang="en-US" altLang="uk-UA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мовознавча дисципліна, </a:t>
            </a:r>
            <a:r>
              <a:rPr lang="uk-UA" altLang="uk-UA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altLang="uk-UA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uk-UA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досліджує внутрішню структуру тексту, </a:t>
            </a:r>
            <a:endParaRPr lang="uk-UA" altLang="uk-UA" sz="4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932" lvl="0" defTabSz="407571" fontAlgn="base" hangingPunct="0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800000"/>
              </a:buClr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altLang="uk-UA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 </a:t>
            </a:r>
            <a:r>
              <a:rPr lang="en-US" altLang="uk-UA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змістові категорії, мовностилістичну репрезентацію.</a:t>
            </a:r>
          </a:p>
        </p:txBody>
      </p:sp>
    </p:spTree>
    <p:extLst>
      <p:ext uri="{BB962C8B-B14F-4D97-AF65-F5344CB8AC3E}">
        <p14:creationId xmlns:p14="http://schemas.microsoft.com/office/powerpoint/2010/main" val="3541072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кни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525" y="1833488"/>
            <a:ext cx="7766892" cy="4745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9943" y="448493"/>
            <a:ext cx="114662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>
              <a:buClr>
                <a:srgbClr val="8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uk-UA" sz="2800" b="1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Об'єктом</a:t>
            </a:r>
            <a:r>
              <a:rPr lang="en-US" altLang="uk-UA" sz="2800" dirty="0"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uk-UA" altLang="uk-UA" sz="2800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вивчення</a:t>
            </a:r>
            <a:r>
              <a:rPr lang="en-US" altLang="uk-UA" sz="2800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en-US" altLang="uk-UA" sz="2800" dirty="0">
                <a:latin typeface="Algerian" panose="04020705040A02060702" pitchFamily="82" charset="0"/>
                <a:cs typeface="Times New Roman" panose="02020603050405020304" pitchFamily="18" charset="0"/>
              </a:rPr>
              <a:t>цієї </a:t>
            </a:r>
            <a:r>
              <a:rPr lang="uk-UA" altLang="uk-UA" sz="2800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дисципліни</a:t>
            </a:r>
            <a:r>
              <a:rPr lang="en-US" altLang="uk-UA" sz="2800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en-US" altLang="uk-UA" sz="2800" dirty="0">
                <a:latin typeface="Algerian" panose="04020705040A02060702" pitchFamily="82" charset="0"/>
                <a:cs typeface="Times New Roman" panose="02020603050405020304" pitchFamily="18" charset="0"/>
              </a:rPr>
              <a:t>є тексти, призначені для масового видання, а </a:t>
            </a:r>
            <a:r>
              <a:rPr lang="uk-UA" altLang="uk-UA" sz="2800" b="1" dirty="0" smtClean="0">
                <a:solidFill>
                  <a:srgbClr val="5C85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предметом</a:t>
            </a:r>
            <a:r>
              <a:rPr lang="en-US" altLang="uk-UA" sz="2800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uk-UA" altLang="uk-UA" sz="2800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-</a:t>
            </a:r>
            <a:r>
              <a:rPr lang="en-US" altLang="uk-UA" sz="2800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en-US" altLang="uk-UA" sz="2800" dirty="0">
                <a:latin typeface="Algerian" panose="04020705040A02060702" pitchFamily="82" charset="0"/>
                <a:cs typeface="Times New Roman" panose="02020603050405020304" pitchFamily="18" charset="0"/>
              </a:rPr>
              <a:t>правила побудови та мовне оформлення </a:t>
            </a:r>
            <a:r>
              <a:rPr lang="en-US" altLang="uk-UA" sz="2800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текстів</a:t>
            </a:r>
            <a:r>
              <a:rPr lang="en-US" altLang="uk-UA" sz="2800" dirty="0">
                <a:latin typeface="Algerian" panose="04020705040A02060702" pitchFamily="82" charset="0"/>
                <a:cs typeface="Times New Roman" panose="02020603050405020304" pitchFamily="18" charset="0"/>
              </a:rPr>
              <a:t>, виявлення категорій, </a:t>
            </a:r>
            <a:r>
              <a:rPr lang="uk-UA" altLang="uk-UA" sz="2800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що</a:t>
            </a:r>
            <a:r>
              <a:rPr lang="en-US" altLang="uk-UA" sz="2800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uk-UA" altLang="uk-UA" sz="2800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представляють текст</a:t>
            </a:r>
            <a:endParaRPr lang="en-US" altLang="uk-UA" sz="2800" dirty="0"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486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кни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1" y="181790"/>
            <a:ext cx="3690613" cy="636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49371" y="181790"/>
            <a:ext cx="67491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uk-UA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текстознавства</a:t>
            </a:r>
            <a:endParaRPr lang="uk-UA" sz="3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39886" y="851050"/>
            <a:ext cx="8752114" cy="503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323850">
              <a:buClr>
                <a:srgbClr val="8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uk-UA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тексту як системи вищого рівня, основною ознакою якого є цілісність і зв'язність. </a:t>
            </a:r>
            <a:endParaRPr lang="uk-UA" altLang="uk-UA" sz="2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800" indent="-323850">
              <a:buClr>
                <a:srgbClr val="8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</a:t>
            </a:r>
            <a:r>
              <a:rPr lang="en-US" altLang="uk-UA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тексту </a:t>
            </a:r>
            <a:r>
              <a:rPr lang="en-US" alt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системи вищого рангу передбачає, що </a:t>
            </a:r>
            <a:r>
              <a:rPr lang="en-US" altLang="uk-UA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— складне ціле, структурно-семантичне утворення, відмінне від простої </a:t>
            </a:r>
            <a:r>
              <a:rPr lang="uk-UA" alt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послідовності речень.</a:t>
            </a:r>
          </a:p>
          <a:p>
            <a:pPr marL="431800" lvl="0" indent="-323850" defTabSz="449263" fontAlgn="base" hangingPunct="0">
              <a:lnSpc>
                <a:spcPct val="93000"/>
              </a:lnSpc>
              <a:buClr>
                <a:srgbClr val="8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uk-UA" alt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проблеми визначення істотних особливостей тексту, його відмінності від речення (висловлення), надфразної єдності, характеру його існування у часі та просторі, характеру відображення у тексті реального світу</a:t>
            </a:r>
            <a:r>
              <a:rPr lang="uk-UA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uk-UA" sz="2400" dirty="0">
                <a:solidFill>
                  <a:srgbClr val="000000"/>
                </a:solidFill>
                <a:latin typeface="Arial"/>
              </a:rPr>
              <a:t> </a:t>
            </a:r>
            <a:endParaRPr lang="uk-UA" altLang="uk-UA" sz="2400" dirty="0" smtClean="0">
              <a:solidFill>
                <a:srgbClr val="000000"/>
              </a:solidFill>
              <a:latin typeface="Arial"/>
            </a:endParaRPr>
          </a:p>
          <a:p>
            <a:pPr marL="431800" lvl="0" indent="-323850" defTabSz="449263" fontAlgn="base" hangingPunct="0">
              <a:lnSpc>
                <a:spcPct val="93000"/>
              </a:lnSpc>
              <a:buClr>
                <a:srgbClr val="8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 </a:t>
            </a:r>
            <a:r>
              <a:rPr lang="uk-UA" alt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семантичних і синтаксичних критеріїв єдності тексту, а саме внутрішньої побудови тексту, що виступає як функціонально, семантично та структурно завершене ціле.</a:t>
            </a:r>
          </a:p>
          <a:p>
            <a:pPr marL="431800" lvl="0" indent="-323850" defTabSz="449263" fontAlgn="base" hangingPunct="0">
              <a:lnSpc>
                <a:spcPct val="93000"/>
              </a:lnSpc>
              <a:buClr>
                <a:srgbClr val="8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uk-UA" alt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одиниць, що становлять текст.</a:t>
            </a:r>
          </a:p>
          <a:p>
            <a:pPr marL="431800" lvl="0" indent="-323850" defTabSz="449263" fontAlgn="base" hangingPunct="0">
              <a:lnSpc>
                <a:spcPct val="93000"/>
              </a:lnSpc>
              <a:buClr>
                <a:srgbClr val="8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uk-UA" alt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міжфразових зв'язків і відношень</a:t>
            </a:r>
            <a:endParaRPr lang="uk-UA" altLang="uk-UA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880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Картинки по запросу кни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88" y="283416"/>
            <a:ext cx="2991595" cy="634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26971" y="283416"/>
            <a:ext cx="851988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Опанувавши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дисципліну,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  набудете таких компетенцій:</a:t>
            </a:r>
          </a:p>
          <a:p>
            <a:pPr indent="228600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знатимете теоретичні 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положення науки про текст, типологію текстів, їх компоненти та ознаки, 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спеціальну 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термінологією, 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засвоїте відповідні 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поняття й характеристики тексту;   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зможете теоретично-обґрунтовувати 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творення та аналіз текстів різних стилів, типів і жанрів, знати закономірності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побудови 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тексту;</a:t>
            </a:r>
            <a:endParaRPr lang="uk-UA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зможете встановлювати </a:t>
            </a:r>
            <a:r>
              <a:rPr lang="uk-UA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закономірне співвідношення між планом вираження та планом змісту в межах тексту як мовленнєвого твору; </a:t>
            </a:r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навчитеся розуміти </a:t>
            </a:r>
            <a:r>
              <a:rPr lang="uk-UA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 і закономірності співвідношення зовнішніх (комунікативних) чинників, покладених в основу конструювання тексту, його внутрішні константи; </a:t>
            </a:r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будете мати </a:t>
            </a:r>
            <a:r>
              <a:rPr lang="uk-UA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навички комунікативно-прагматичного підходу до визначення текстових категорій; </a:t>
            </a:r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умітимете ідентифікувати </a:t>
            </a:r>
            <a:r>
              <a:rPr lang="uk-UA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текст, його </a:t>
            </a:r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опис; </a:t>
            </a:r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матимете </a:t>
            </a:r>
            <a:r>
              <a:rPr lang="uk-UA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навички аналізу й застосування основних положень лінгвістичного аналізу в практичній діяльності.</a:t>
            </a:r>
            <a:endParaRPr lang="uk-UA" sz="24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701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26971" y="283416"/>
            <a:ext cx="851988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Література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Єщенко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Т.А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Лінгвістичний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аналіз тексту: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навч.посіб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К.: ВЦ «Академія», 2009.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264с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Загнітко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А. Лінгвістика тексту : теорія і практикум. Науково-навчальний посібник.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Донецьк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ДонНУ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2006.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289с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Кочан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І.М. Лінгвістичний аналіз тексту: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Навч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Посібник.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2-ге вид., перероб. і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доп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.: Знання, 2008.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Крупа М. Лінгвістичний аналіз художнього тексту.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Тернопіль: Підручники і посібники, 2005.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Мельничайко В.Я. Лінгвістичний аналіз художнього тексту: завдання і методи //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Теорія і практика лінгвістичного аналізу тексту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Тернопіль: Лілея,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1997. С.25-58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Різун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В.В., Мамалиґа А.І.,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Феллер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М.Д. Нариси про текст. Теоретичні питання    комунікації    і   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тексту. К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.:    Редакційно-видавничий    центр "Київський університет", 1998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336 с.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uk-UA" sz="24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30" y="976085"/>
            <a:ext cx="3329441" cy="498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640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3004457" y="899886"/>
            <a:ext cx="5268686" cy="490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824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477</Words>
  <Application>Microsoft Office PowerPoint</Application>
  <PresentationFormat>Широкоэкранный</PresentationFormat>
  <Paragraphs>29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Algerian</vt:lpstr>
      <vt:lpstr>Arial</vt:lpstr>
      <vt:lpstr>Calibri</vt:lpstr>
      <vt:lpstr>Calibri Light</vt:lpstr>
      <vt:lpstr>Monotype Corsiva</vt:lpstr>
      <vt:lpstr>Open Sans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Елизавета Новикова</dc:creator>
  <cp:lastModifiedBy>Lenovo</cp:lastModifiedBy>
  <cp:revision>17</cp:revision>
  <dcterms:created xsi:type="dcterms:W3CDTF">2016-09-25T19:12:55Z</dcterms:created>
  <dcterms:modified xsi:type="dcterms:W3CDTF">2020-06-05T04:12:48Z</dcterms:modified>
</cp:coreProperties>
</file>